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0" r:id="rId3"/>
    <p:sldId id="291" r:id="rId4"/>
    <p:sldId id="292" r:id="rId5"/>
    <p:sldId id="295" r:id="rId6"/>
    <p:sldId id="260" r:id="rId7"/>
    <p:sldId id="298" r:id="rId8"/>
    <p:sldId id="297" r:id="rId9"/>
    <p:sldId id="262" r:id="rId10"/>
    <p:sldId id="299" r:id="rId11"/>
    <p:sldId id="300" r:id="rId12"/>
    <p:sldId id="266" r:id="rId13"/>
    <p:sldId id="301" r:id="rId14"/>
    <p:sldId id="302" r:id="rId15"/>
    <p:sldId id="315" r:id="rId16"/>
    <p:sldId id="304" r:id="rId17"/>
    <p:sldId id="305" r:id="rId18"/>
    <p:sldId id="306" r:id="rId19"/>
    <p:sldId id="269" r:id="rId20"/>
    <p:sldId id="307" r:id="rId21"/>
    <p:sldId id="308" r:id="rId22"/>
    <p:sldId id="272" r:id="rId23"/>
    <p:sldId id="309" r:id="rId24"/>
    <p:sldId id="310" r:id="rId25"/>
    <p:sldId id="311" r:id="rId26"/>
    <p:sldId id="312" r:id="rId27"/>
    <p:sldId id="274" r:id="rId28"/>
    <p:sldId id="275" r:id="rId29"/>
    <p:sldId id="276" r:id="rId30"/>
    <p:sldId id="277" r:id="rId31"/>
    <p:sldId id="313" r:id="rId32"/>
    <p:sldId id="278" r:id="rId33"/>
    <p:sldId id="279" r:id="rId34"/>
    <p:sldId id="327" r:id="rId35"/>
    <p:sldId id="280" r:id="rId36"/>
    <p:sldId id="283" r:id="rId37"/>
    <p:sldId id="329" r:id="rId38"/>
    <p:sldId id="330" r:id="rId39"/>
    <p:sldId id="331" r:id="rId40"/>
    <p:sldId id="332" r:id="rId41"/>
    <p:sldId id="281" r:id="rId42"/>
    <p:sldId id="284" r:id="rId43"/>
    <p:sldId id="286" r:id="rId44"/>
    <p:sldId id="333" r:id="rId45"/>
    <p:sldId id="334" r:id="rId46"/>
    <p:sldId id="287" r:id="rId47"/>
    <p:sldId id="28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74" autoAdjust="0"/>
  </p:normalViewPr>
  <p:slideViewPr>
    <p:cSldViewPr snapToGrid="0">
      <p:cViewPr varScale="1">
        <p:scale>
          <a:sx n="69" d="100"/>
          <a:sy n="69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7FBDA5-19E4-4CD8-8A40-25F0188EA8E8}" type="doc">
      <dgm:prSet loTypeId="urn:diagrams.loki3.com/BracketList" loCatId="list" qsTypeId="urn:microsoft.com/office/officeart/2005/8/quickstyle/simple3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931722F0-AE98-42FE-AD34-978FEE41B8F2}">
      <dgm:prSet phldrT="[Text]" custT="1"/>
      <dgm:spPr/>
      <dgm:t>
        <a:bodyPr/>
        <a:lstStyle/>
        <a:p>
          <a:pPr algn="ctr"/>
          <a:r>
            <a:rPr lang="en-US" sz="3200" dirty="0" smtClean="0"/>
            <a:t>Mission</a:t>
          </a:r>
          <a:endParaRPr lang="en-US" sz="3200" dirty="0"/>
        </a:p>
      </dgm:t>
    </dgm:pt>
    <dgm:pt modelId="{D20B5AB6-7D67-4DFC-AB00-5861264A3D2C}" type="parTrans" cxnId="{F24B5F25-4D94-46C2-AB20-5058F5C6B99F}">
      <dgm:prSet/>
      <dgm:spPr/>
      <dgm:t>
        <a:bodyPr/>
        <a:lstStyle/>
        <a:p>
          <a:endParaRPr lang="en-US"/>
        </a:p>
      </dgm:t>
    </dgm:pt>
    <dgm:pt modelId="{0BACB785-90CB-4743-9859-919C34FC0C17}" type="sibTrans" cxnId="{F24B5F25-4D94-46C2-AB20-5058F5C6B99F}">
      <dgm:prSet/>
      <dgm:spPr/>
      <dgm:t>
        <a:bodyPr/>
        <a:lstStyle/>
        <a:p>
          <a:endParaRPr lang="en-US"/>
        </a:p>
      </dgm:t>
    </dgm:pt>
    <dgm:pt modelId="{01F4AC95-2392-4262-A07A-5F2974927CC5}">
      <dgm:prSet phldrT="[Text]"/>
      <dgm:spPr/>
      <dgm:t>
        <a:bodyPr/>
        <a:lstStyle/>
        <a:p>
          <a:r>
            <a:rPr lang="en-US" dirty="0" smtClean="0"/>
            <a:t>Flying taxi which takeoff and landing at streets of the city</a:t>
          </a:r>
          <a:endParaRPr lang="en-US" dirty="0"/>
        </a:p>
      </dgm:t>
    </dgm:pt>
    <dgm:pt modelId="{B208E338-2D2B-43A5-B431-06B75658F7E5}" type="parTrans" cxnId="{FE91EA56-8881-4E4D-BF04-1922E4EF8EF8}">
      <dgm:prSet/>
      <dgm:spPr/>
      <dgm:t>
        <a:bodyPr/>
        <a:lstStyle/>
        <a:p>
          <a:endParaRPr lang="en-US"/>
        </a:p>
      </dgm:t>
    </dgm:pt>
    <dgm:pt modelId="{E2E97295-DD6A-4DBA-9EAD-1E454B6E7F06}" type="sibTrans" cxnId="{FE91EA56-8881-4E4D-BF04-1922E4EF8EF8}">
      <dgm:prSet/>
      <dgm:spPr/>
      <dgm:t>
        <a:bodyPr/>
        <a:lstStyle/>
        <a:p>
          <a:endParaRPr lang="en-US"/>
        </a:p>
      </dgm:t>
    </dgm:pt>
    <dgm:pt modelId="{DFEDF3D9-3DA2-4AC1-A80B-D06A5F5E5809}">
      <dgm:prSet phldrT="[Text]" custT="1"/>
      <dgm:spPr/>
      <dgm:t>
        <a:bodyPr/>
        <a:lstStyle/>
        <a:p>
          <a:r>
            <a:rPr lang="en-US" sz="3200" dirty="0" smtClean="0"/>
            <a:t>Constraints</a:t>
          </a:r>
          <a:endParaRPr lang="en-US" sz="3200" dirty="0"/>
        </a:p>
      </dgm:t>
    </dgm:pt>
    <dgm:pt modelId="{F9AE7378-F26C-4E9A-B27C-2419B96249CC}" type="parTrans" cxnId="{A2E5C04D-548A-440C-8315-0418E0DC70E3}">
      <dgm:prSet/>
      <dgm:spPr/>
      <dgm:t>
        <a:bodyPr/>
        <a:lstStyle/>
        <a:p>
          <a:endParaRPr lang="en-US"/>
        </a:p>
      </dgm:t>
    </dgm:pt>
    <dgm:pt modelId="{553B26C8-D572-4151-864E-B480A531F13D}" type="sibTrans" cxnId="{A2E5C04D-548A-440C-8315-0418E0DC70E3}">
      <dgm:prSet/>
      <dgm:spPr/>
      <dgm:t>
        <a:bodyPr/>
        <a:lstStyle/>
        <a:p>
          <a:endParaRPr lang="en-US"/>
        </a:p>
      </dgm:t>
    </dgm:pt>
    <dgm:pt modelId="{884FD3F5-90FF-4417-B002-ABAD0C4C9F14}">
      <dgm:prSet phldrT="[Text]"/>
      <dgm:spPr/>
      <dgm:t>
        <a:bodyPr/>
        <a:lstStyle/>
        <a:p>
          <a:pPr rtl="0"/>
          <a:r>
            <a:rPr lang="en-US" dirty="0" smtClean="0"/>
            <a:t>Max. takeoff weight about 3 Kg.</a:t>
          </a:r>
          <a:endParaRPr lang="en-US" dirty="0"/>
        </a:p>
      </dgm:t>
    </dgm:pt>
    <dgm:pt modelId="{1FE6C5B7-C47A-4398-A80A-08F8A62C01C7}" type="parTrans" cxnId="{90E84921-BB29-4296-926C-32297D766B96}">
      <dgm:prSet/>
      <dgm:spPr/>
      <dgm:t>
        <a:bodyPr/>
        <a:lstStyle/>
        <a:p>
          <a:endParaRPr lang="en-US"/>
        </a:p>
      </dgm:t>
    </dgm:pt>
    <dgm:pt modelId="{CCD3BD0C-A922-4B51-9BB0-2689D8B6B2F9}" type="sibTrans" cxnId="{90E84921-BB29-4296-926C-32297D766B96}">
      <dgm:prSet/>
      <dgm:spPr/>
      <dgm:t>
        <a:bodyPr/>
        <a:lstStyle/>
        <a:p>
          <a:endParaRPr lang="en-US"/>
        </a:p>
      </dgm:t>
    </dgm:pt>
    <dgm:pt modelId="{744B831A-22CB-4D33-AC78-3294A52A3BF6}">
      <dgm:prSet/>
      <dgm:spPr/>
      <dgm:t>
        <a:bodyPr/>
        <a:lstStyle/>
        <a:p>
          <a:pPr rtl="0"/>
          <a:r>
            <a:rPr lang="en-US" smtClean="0"/>
            <a:t>Max. wide of vehicle 0.8 meter.</a:t>
          </a:r>
          <a:endParaRPr lang="en-GB" dirty="0"/>
        </a:p>
      </dgm:t>
    </dgm:pt>
    <dgm:pt modelId="{3E64583B-18AA-4C61-BF92-2F4A2629EDE7}" type="parTrans" cxnId="{B4465F66-B102-4C67-A09B-FDF8EBB509B9}">
      <dgm:prSet/>
      <dgm:spPr/>
      <dgm:t>
        <a:bodyPr/>
        <a:lstStyle/>
        <a:p>
          <a:endParaRPr lang="en-US"/>
        </a:p>
      </dgm:t>
    </dgm:pt>
    <dgm:pt modelId="{3B52DAE4-76BC-4F72-AD79-BB28100125AB}" type="sibTrans" cxnId="{B4465F66-B102-4C67-A09B-FDF8EBB509B9}">
      <dgm:prSet/>
      <dgm:spPr/>
      <dgm:t>
        <a:bodyPr/>
        <a:lstStyle/>
        <a:p>
          <a:endParaRPr lang="en-US"/>
        </a:p>
      </dgm:t>
    </dgm:pt>
    <dgm:pt modelId="{EB8E1B2D-81F0-4B6E-9E94-2F2E58C1C1DF}">
      <dgm:prSet/>
      <dgm:spPr/>
      <dgm:t>
        <a:bodyPr/>
        <a:lstStyle/>
        <a:p>
          <a:r>
            <a:rPr lang="en-US" dirty="0" smtClean="0"/>
            <a:t>Minimum length for easy landing at any place.</a:t>
          </a:r>
          <a:endParaRPr lang="en-GB" dirty="0"/>
        </a:p>
      </dgm:t>
    </dgm:pt>
    <dgm:pt modelId="{3CE98522-C5E7-407A-8C1A-879C47D50C41}" type="parTrans" cxnId="{4EC2F3FE-823B-45CA-96E2-118311057E52}">
      <dgm:prSet/>
      <dgm:spPr/>
      <dgm:t>
        <a:bodyPr/>
        <a:lstStyle/>
        <a:p>
          <a:endParaRPr lang="en-US"/>
        </a:p>
      </dgm:t>
    </dgm:pt>
    <dgm:pt modelId="{8C2B308F-A851-418E-AA02-BB83FFC4F1F7}" type="sibTrans" cxnId="{4EC2F3FE-823B-45CA-96E2-118311057E52}">
      <dgm:prSet/>
      <dgm:spPr/>
      <dgm:t>
        <a:bodyPr/>
        <a:lstStyle/>
        <a:p>
          <a:endParaRPr lang="en-US"/>
        </a:p>
      </dgm:t>
    </dgm:pt>
    <dgm:pt modelId="{4C63A50D-511F-44D8-9320-3C42F423920F}" type="pres">
      <dgm:prSet presAssocID="{577FBDA5-19E4-4CD8-8A40-25F0188EA8E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26D076-4F43-4AEF-95A8-C00E57BF45E0}" type="pres">
      <dgm:prSet presAssocID="{931722F0-AE98-42FE-AD34-978FEE41B8F2}" presName="linNode" presStyleCnt="0"/>
      <dgm:spPr/>
    </dgm:pt>
    <dgm:pt modelId="{D904CC6F-7BDD-4608-8658-B7D0114CB9E4}" type="pres">
      <dgm:prSet presAssocID="{931722F0-AE98-42FE-AD34-978FEE41B8F2}" presName="parTx" presStyleLbl="revTx" presStyleIdx="0" presStyleCnt="2" custScaleX="12040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5DA636-B3D0-42D1-BCD5-1B58CE2A9913}" type="pres">
      <dgm:prSet presAssocID="{931722F0-AE98-42FE-AD34-978FEE41B8F2}" presName="bracket" presStyleLbl="parChTrans1D1" presStyleIdx="0" presStyleCnt="2" custLinFactNeighborX="-15708" custLinFactNeighborY="14607"/>
      <dgm:spPr/>
    </dgm:pt>
    <dgm:pt modelId="{C7651409-BF88-4F1B-BF45-4B0D660BBD73}" type="pres">
      <dgm:prSet presAssocID="{931722F0-AE98-42FE-AD34-978FEE41B8F2}" presName="spH" presStyleCnt="0"/>
      <dgm:spPr/>
    </dgm:pt>
    <dgm:pt modelId="{0526188B-DDD4-4A8E-A413-D88D9F47FA45}" type="pres">
      <dgm:prSet presAssocID="{931722F0-AE98-42FE-AD34-978FEE41B8F2}" presName="desTx" presStyleLbl="node1" presStyleIdx="0" presStyleCnt="2" custLinFactNeighborX="-42614" custLinFactNeighborY="83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3BB276-A83E-4E17-BE8F-F0B95E79E588}" type="pres">
      <dgm:prSet presAssocID="{0BACB785-90CB-4743-9859-919C34FC0C17}" presName="spV" presStyleCnt="0"/>
      <dgm:spPr/>
    </dgm:pt>
    <dgm:pt modelId="{B4D35172-4261-409C-8C4F-893AB57CE6B0}" type="pres">
      <dgm:prSet presAssocID="{DFEDF3D9-3DA2-4AC1-A80B-D06A5F5E5809}" presName="linNode" presStyleCnt="0"/>
      <dgm:spPr/>
    </dgm:pt>
    <dgm:pt modelId="{C1A4D3E5-3659-4957-BD0D-60B92C64BBFE}" type="pres">
      <dgm:prSet presAssocID="{DFEDF3D9-3DA2-4AC1-A80B-D06A5F5E5809}" presName="parTx" presStyleLbl="revTx" presStyleIdx="1" presStyleCnt="2" custScaleX="11915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94A230-1440-4770-A1C3-8B494795B56F}" type="pres">
      <dgm:prSet presAssocID="{DFEDF3D9-3DA2-4AC1-A80B-D06A5F5E5809}" presName="bracket" presStyleLbl="parChTrans1D1" presStyleIdx="1" presStyleCnt="2"/>
      <dgm:spPr/>
    </dgm:pt>
    <dgm:pt modelId="{D9CC281E-FBAE-4626-B4D0-8D0C8C56A1CB}" type="pres">
      <dgm:prSet presAssocID="{DFEDF3D9-3DA2-4AC1-A80B-D06A5F5E5809}" presName="spH" presStyleCnt="0"/>
      <dgm:spPr/>
    </dgm:pt>
    <dgm:pt modelId="{0ECD19C8-7FFE-4134-ADEA-18D182D57451}" type="pres">
      <dgm:prSet presAssocID="{DFEDF3D9-3DA2-4AC1-A80B-D06A5F5E5809}" presName="desTx" presStyleLbl="node1" presStyleIdx="1" presStyleCnt="2" custScaleY="77261" custLinFactNeighborX="-64071" custLinFactNeighborY="-1020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2E5C04D-548A-440C-8315-0418E0DC70E3}" srcId="{577FBDA5-19E4-4CD8-8A40-25F0188EA8E8}" destId="{DFEDF3D9-3DA2-4AC1-A80B-D06A5F5E5809}" srcOrd="1" destOrd="0" parTransId="{F9AE7378-F26C-4E9A-B27C-2419B96249CC}" sibTransId="{553B26C8-D572-4151-864E-B480A531F13D}"/>
    <dgm:cxn modelId="{9212E5B3-DFE5-4741-A657-A93D4D31FADD}" type="presOf" srcId="{884FD3F5-90FF-4417-B002-ABAD0C4C9F14}" destId="{0ECD19C8-7FFE-4134-ADEA-18D182D57451}" srcOrd="0" destOrd="0" presId="urn:diagrams.loki3.com/BracketList"/>
    <dgm:cxn modelId="{00ABD023-9239-4E72-B96C-DA8069F76765}" type="presOf" srcId="{931722F0-AE98-42FE-AD34-978FEE41B8F2}" destId="{D904CC6F-7BDD-4608-8658-B7D0114CB9E4}" srcOrd="0" destOrd="0" presId="urn:diagrams.loki3.com/BracketList"/>
    <dgm:cxn modelId="{6BE3DF8C-8AD9-4965-B789-4B8C9B6BF1C5}" type="presOf" srcId="{DFEDF3D9-3DA2-4AC1-A80B-D06A5F5E5809}" destId="{C1A4D3E5-3659-4957-BD0D-60B92C64BBFE}" srcOrd="0" destOrd="0" presId="urn:diagrams.loki3.com/BracketList"/>
    <dgm:cxn modelId="{4EC2F3FE-823B-45CA-96E2-118311057E52}" srcId="{DFEDF3D9-3DA2-4AC1-A80B-D06A5F5E5809}" destId="{EB8E1B2D-81F0-4B6E-9E94-2F2E58C1C1DF}" srcOrd="2" destOrd="0" parTransId="{3CE98522-C5E7-407A-8C1A-879C47D50C41}" sibTransId="{8C2B308F-A851-418E-AA02-BB83FFC4F1F7}"/>
    <dgm:cxn modelId="{90E84921-BB29-4296-926C-32297D766B96}" srcId="{DFEDF3D9-3DA2-4AC1-A80B-D06A5F5E5809}" destId="{884FD3F5-90FF-4417-B002-ABAD0C4C9F14}" srcOrd="0" destOrd="0" parTransId="{1FE6C5B7-C47A-4398-A80A-08F8A62C01C7}" sibTransId="{CCD3BD0C-A922-4B51-9BB0-2689D8B6B2F9}"/>
    <dgm:cxn modelId="{FE91EA56-8881-4E4D-BF04-1922E4EF8EF8}" srcId="{931722F0-AE98-42FE-AD34-978FEE41B8F2}" destId="{01F4AC95-2392-4262-A07A-5F2974927CC5}" srcOrd="0" destOrd="0" parTransId="{B208E338-2D2B-43A5-B431-06B75658F7E5}" sibTransId="{E2E97295-DD6A-4DBA-9EAD-1E454B6E7F06}"/>
    <dgm:cxn modelId="{F24B5F25-4D94-46C2-AB20-5058F5C6B99F}" srcId="{577FBDA5-19E4-4CD8-8A40-25F0188EA8E8}" destId="{931722F0-AE98-42FE-AD34-978FEE41B8F2}" srcOrd="0" destOrd="0" parTransId="{D20B5AB6-7D67-4DFC-AB00-5861264A3D2C}" sibTransId="{0BACB785-90CB-4743-9859-919C34FC0C17}"/>
    <dgm:cxn modelId="{71F5A059-8ECD-402A-9DF2-758A475ADB3D}" type="presOf" srcId="{744B831A-22CB-4D33-AC78-3294A52A3BF6}" destId="{0ECD19C8-7FFE-4134-ADEA-18D182D57451}" srcOrd="0" destOrd="1" presId="urn:diagrams.loki3.com/BracketList"/>
    <dgm:cxn modelId="{CAC765E3-4E4A-41F9-A989-56A678D58640}" type="presOf" srcId="{EB8E1B2D-81F0-4B6E-9E94-2F2E58C1C1DF}" destId="{0ECD19C8-7FFE-4134-ADEA-18D182D57451}" srcOrd="0" destOrd="2" presId="urn:diagrams.loki3.com/BracketList"/>
    <dgm:cxn modelId="{79E6890E-ECFB-42CF-A0DA-3356D4E683F6}" type="presOf" srcId="{01F4AC95-2392-4262-A07A-5F2974927CC5}" destId="{0526188B-DDD4-4A8E-A413-D88D9F47FA45}" srcOrd="0" destOrd="0" presId="urn:diagrams.loki3.com/BracketList"/>
    <dgm:cxn modelId="{B4465F66-B102-4C67-A09B-FDF8EBB509B9}" srcId="{DFEDF3D9-3DA2-4AC1-A80B-D06A5F5E5809}" destId="{744B831A-22CB-4D33-AC78-3294A52A3BF6}" srcOrd="1" destOrd="0" parTransId="{3E64583B-18AA-4C61-BF92-2F4A2629EDE7}" sibTransId="{3B52DAE4-76BC-4F72-AD79-BB28100125AB}"/>
    <dgm:cxn modelId="{A192DD1B-F9A3-493F-9C1B-2B9BA55AA4A2}" type="presOf" srcId="{577FBDA5-19E4-4CD8-8A40-25F0188EA8E8}" destId="{4C63A50D-511F-44D8-9320-3C42F423920F}" srcOrd="0" destOrd="0" presId="urn:diagrams.loki3.com/BracketList"/>
    <dgm:cxn modelId="{78BD3DF6-2476-40E0-9E89-CE1BAB2FADB6}" type="presParOf" srcId="{4C63A50D-511F-44D8-9320-3C42F423920F}" destId="{0126D076-4F43-4AEF-95A8-C00E57BF45E0}" srcOrd="0" destOrd="0" presId="urn:diagrams.loki3.com/BracketList"/>
    <dgm:cxn modelId="{848E2E43-19EF-40A6-A7EB-BA1325266862}" type="presParOf" srcId="{0126D076-4F43-4AEF-95A8-C00E57BF45E0}" destId="{D904CC6F-7BDD-4608-8658-B7D0114CB9E4}" srcOrd="0" destOrd="0" presId="urn:diagrams.loki3.com/BracketList"/>
    <dgm:cxn modelId="{3E4B3418-61D3-40CF-B17B-A994B0BE5FBB}" type="presParOf" srcId="{0126D076-4F43-4AEF-95A8-C00E57BF45E0}" destId="{685DA636-B3D0-42D1-BCD5-1B58CE2A9913}" srcOrd="1" destOrd="0" presId="urn:diagrams.loki3.com/BracketList"/>
    <dgm:cxn modelId="{6DC9C1DA-8F68-456D-AE2A-34D40EEF8517}" type="presParOf" srcId="{0126D076-4F43-4AEF-95A8-C00E57BF45E0}" destId="{C7651409-BF88-4F1B-BF45-4B0D660BBD73}" srcOrd="2" destOrd="0" presId="urn:diagrams.loki3.com/BracketList"/>
    <dgm:cxn modelId="{568A785A-95B0-4419-9E31-D0A7F5CE3829}" type="presParOf" srcId="{0126D076-4F43-4AEF-95A8-C00E57BF45E0}" destId="{0526188B-DDD4-4A8E-A413-D88D9F47FA45}" srcOrd="3" destOrd="0" presId="urn:diagrams.loki3.com/BracketList"/>
    <dgm:cxn modelId="{1EE95437-7C5B-42DB-B4AE-8EEDCE0D29EA}" type="presParOf" srcId="{4C63A50D-511F-44D8-9320-3C42F423920F}" destId="{1D3BB276-A83E-4E17-BE8F-F0B95E79E588}" srcOrd="1" destOrd="0" presId="urn:diagrams.loki3.com/BracketList"/>
    <dgm:cxn modelId="{7A2C780F-BCF1-47A5-A993-07E3B425619F}" type="presParOf" srcId="{4C63A50D-511F-44D8-9320-3C42F423920F}" destId="{B4D35172-4261-409C-8C4F-893AB57CE6B0}" srcOrd="2" destOrd="0" presId="urn:diagrams.loki3.com/BracketList"/>
    <dgm:cxn modelId="{3B741AC9-9D5B-469F-95F3-D8EB4425B4F1}" type="presParOf" srcId="{B4D35172-4261-409C-8C4F-893AB57CE6B0}" destId="{C1A4D3E5-3659-4957-BD0D-60B92C64BBFE}" srcOrd="0" destOrd="0" presId="urn:diagrams.loki3.com/BracketList"/>
    <dgm:cxn modelId="{5F43CAAB-477B-4AE6-B9C5-311CA549073E}" type="presParOf" srcId="{B4D35172-4261-409C-8C4F-893AB57CE6B0}" destId="{1494A230-1440-4770-A1C3-8B494795B56F}" srcOrd="1" destOrd="0" presId="urn:diagrams.loki3.com/BracketList"/>
    <dgm:cxn modelId="{B8788BFF-694F-43FD-9D5A-7C50BB9BB2E7}" type="presParOf" srcId="{B4D35172-4261-409C-8C4F-893AB57CE6B0}" destId="{D9CC281E-FBAE-4626-B4D0-8D0C8C56A1CB}" srcOrd="2" destOrd="0" presId="urn:diagrams.loki3.com/BracketList"/>
    <dgm:cxn modelId="{0DA3E287-CBA5-4631-8EC8-A1FB093D7277}" type="presParOf" srcId="{B4D35172-4261-409C-8C4F-893AB57CE6B0}" destId="{0ECD19C8-7FFE-4134-ADEA-18D182D5745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04CC6F-7BDD-4608-8658-B7D0114CB9E4}">
      <dsp:nvSpPr>
        <dsp:cNvPr id="0" name=""/>
        <dsp:cNvSpPr/>
      </dsp:nvSpPr>
      <dsp:spPr>
        <a:xfrm>
          <a:off x="924" y="302914"/>
          <a:ext cx="2654973" cy="73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Mission</a:t>
          </a:r>
          <a:endParaRPr lang="en-US" sz="3200" kern="1200" dirty="0"/>
        </a:p>
      </dsp:txBody>
      <dsp:txXfrm>
        <a:off x="924" y="302914"/>
        <a:ext cx="2654973" cy="732600"/>
      </dsp:txXfrm>
    </dsp:sp>
    <dsp:sp modelId="{685DA636-B3D0-42D1-BCD5-1B58CE2A9913}">
      <dsp:nvSpPr>
        <dsp:cNvPr id="0" name=""/>
        <dsp:cNvSpPr/>
      </dsp:nvSpPr>
      <dsp:spPr>
        <a:xfrm>
          <a:off x="2628187" y="199253"/>
          <a:ext cx="441025" cy="1327837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6188B-DDD4-4A8E-A413-D88D9F47FA45}">
      <dsp:nvSpPr>
        <dsp:cNvPr id="0" name=""/>
        <dsp:cNvSpPr/>
      </dsp:nvSpPr>
      <dsp:spPr>
        <a:xfrm>
          <a:off x="3198158" y="116130"/>
          <a:ext cx="5997947" cy="1327837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Flying taxi which takeoff and landing at streets of the city</a:t>
          </a:r>
          <a:endParaRPr lang="en-US" sz="3300" kern="1200" dirty="0"/>
        </a:p>
      </dsp:txBody>
      <dsp:txXfrm>
        <a:off x="3198158" y="116130"/>
        <a:ext cx="5997947" cy="1327837"/>
      </dsp:txXfrm>
    </dsp:sp>
    <dsp:sp modelId="{C1A4D3E5-3659-4957-BD0D-60B92C64BBFE}">
      <dsp:nvSpPr>
        <dsp:cNvPr id="0" name=""/>
        <dsp:cNvSpPr/>
      </dsp:nvSpPr>
      <dsp:spPr>
        <a:xfrm>
          <a:off x="924" y="2885746"/>
          <a:ext cx="2635701" cy="732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81280" rIns="227584" bIns="81280" numCol="1" spcCol="1270" anchor="ctr" anchorCtr="0">
          <a:noAutofit/>
        </a:bodyPr>
        <a:lstStyle/>
        <a:p>
          <a:pPr lvl="0" algn="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Constraints</a:t>
          </a:r>
          <a:endParaRPr lang="en-US" sz="3200" kern="1200" dirty="0"/>
        </a:p>
      </dsp:txBody>
      <dsp:txXfrm>
        <a:off x="924" y="2885746"/>
        <a:ext cx="2635701" cy="732600"/>
      </dsp:txXfrm>
    </dsp:sp>
    <dsp:sp modelId="{1494A230-1440-4770-A1C3-8B494795B56F}">
      <dsp:nvSpPr>
        <dsp:cNvPr id="0" name=""/>
        <dsp:cNvSpPr/>
      </dsp:nvSpPr>
      <dsp:spPr>
        <a:xfrm>
          <a:off x="2636625" y="1466333"/>
          <a:ext cx="442383" cy="3571425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CD19C8-7FFE-4134-ADEA-18D182D57451}">
      <dsp:nvSpPr>
        <dsp:cNvPr id="0" name=""/>
        <dsp:cNvSpPr/>
      </dsp:nvSpPr>
      <dsp:spPr>
        <a:xfrm>
          <a:off x="3142587" y="1507887"/>
          <a:ext cx="6016421" cy="2759318"/>
        </a:xfrm>
        <a:prstGeom prst="rect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Max. takeoff weight about 3 Kg.</a:t>
          </a:r>
          <a:endParaRPr lang="en-US" sz="3300" kern="1200" dirty="0"/>
        </a:p>
        <a:p>
          <a:pPr marL="285750" lvl="1" indent="-285750" algn="l" defTabSz="14668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Max. wide of vehicle 0.8 meter.</a:t>
          </a:r>
          <a:endParaRPr lang="en-GB" sz="3300" kern="1200" dirty="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dirty="0" smtClean="0"/>
            <a:t>Minimum length for easy landing at any place.</a:t>
          </a:r>
          <a:endParaRPr lang="en-GB" sz="3300" kern="1200" dirty="0"/>
        </a:p>
      </dsp:txBody>
      <dsp:txXfrm>
        <a:off x="3142587" y="1507887"/>
        <a:ext cx="6016421" cy="2759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345AC-70F7-4D1C-A366-13EAE68FDB4B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8EDBE2-73F7-493F-A4FC-AF84CF4B3CF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91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DBE2-73F7-493F-A4FC-AF84CF4B3CF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9377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DBE2-73F7-493F-A4FC-AF84CF4B3CF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4911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8EDBE2-73F7-493F-A4FC-AF84CF4B3CF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264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4744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526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847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6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6917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028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832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896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349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45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5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745F4-0785-40BE-A458-B7FE70318280}" type="datetimeFigureOut">
              <a:rPr lang="en-GB" smtClean="0"/>
              <a:t>01/07/2019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85896-AA96-4371-B07C-4EABD855410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2396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Aerodynamic 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designing the vehicle, goals, mission and constraints must be </a:t>
            </a:r>
            <a:r>
              <a:rPr lang="en-GB" dirty="0" smtClean="0"/>
              <a:t>defined </a:t>
            </a:r>
            <a:r>
              <a:rPr lang="en-GB" dirty="0"/>
              <a:t>well to achieve the </a:t>
            </a:r>
            <a:r>
              <a:rPr lang="en-GB" dirty="0" smtClean="0"/>
              <a:t>highest</a:t>
            </a:r>
            <a:r>
              <a:rPr lang="ar-EG" dirty="0" smtClean="0"/>
              <a:t> </a:t>
            </a:r>
            <a:r>
              <a:rPr lang="en-GB" dirty="0" smtClean="0"/>
              <a:t>performance </a:t>
            </a:r>
            <a:r>
              <a:rPr lang="en-GB" dirty="0"/>
              <a:t>and </a:t>
            </a:r>
            <a:r>
              <a:rPr lang="en-GB" dirty="0" smtClean="0"/>
              <a:t>efficiency</a:t>
            </a:r>
            <a:r>
              <a:rPr lang="en-GB" sz="3200" dirty="0" smtClean="0"/>
              <a:t>:</a:t>
            </a:r>
          </a:p>
          <a:p>
            <a:endParaRPr lang="en-US" dirty="0" smtClean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024628934"/>
              </p:ext>
            </p:extLst>
          </p:nvPr>
        </p:nvGraphicFramePr>
        <p:xfrm>
          <a:off x="838200" y="2590800"/>
          <a:ext cx="9273309" cy="5043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54018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072" y="268144"/>
            <a:ext cx="10425545" cy="951057"/>
          </a:xfrm>
        </p:spPr>
        <p:txBody>
          <a:bodyPr/>
          <a:lstStyle/>
          <a:p>
            <a:r>
              <a:rPr lang="en-GB" dirty="0"/>
              <a:t>Polar graph with difference Reylonds number</a:t>
            </a:r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10342417" cy="5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4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687637"/>
          </a:xfrm>
        </p:spPr>
        <p:txBody>
          <a:bodyPr/>
          <a:lstStyle/>
          <a:p>
            <a:r>
              <a:rPr lang="en-GB" dirty="0" smtClean="0"/>
              <a:t>Aerodynamic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657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5636" y="376720"/>
            <a:ext cx="111667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dirty="0">
                <a:latin typeface="Calibri" panose="020F0502020204030204" pitchFamily="34" charset="0"/>
                <a:cs typeface="Arial" panose="020B0604020202020204" pitchFamily="34" charset="0"/>
              </a:rPr>
              <a:t>After trying different trials considering constraints and requirements, the best configuration has been chosen then stability and lift produced is checked.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946380"/>
            <a:ext cx="10055370" cy="45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589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8143"/>
            <a:ext cx="10515600" cy="923348"/>
          </a:xfrm>
        </p:spPr>
        <p:txBody>
          <a:bodyPr/>
          <a:lstStyle/>
          <a:p>
            <a:r>
              <a:rPr lang="en-GB" dirty="0"/>
              <a:t>Investigating goals and requirements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91491"/>
                <a:ext cx="10515600" cy="4985472"/>
              </a:xfrm>
            </p:spPr>
            <p:txBody>
              <a:bodyPr/>
              <a:lstStyle/>
              <a:p>
                <a:r>
                  <a:rPr lang="en-GB" dirty="0"/>
                  <a:t>For stability: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GB" dirty="0" smtClean="0"/>
                  <a:t>0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91491"/>
                <a:ext cx="10515600" cy="4985472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1" y="1898074"/>
            <a:ext cx="7916575" cy="49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44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9600" y="778224"/>
            <a:ext cx="712123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800" dirty="0"/>
              <a:t>For lift: At trim angle the lift must carry the vehicle</a:t>
            </a:r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646154"/>
            <a:ext cx="6990484" cy="487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2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28" y="457200"/>
            <a:ext cx="4079298" cy="955964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 smtClean="0"/>
              <a:t>Design parameters</a:t>
            </a:r>
            <a:endParaRPr lang="en-GB" sz="4000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5145216"/>
              </p:ext>
            </p:extLst>
          </p:nvPr>
        </p:nvGraphicFramePr>
        <p:xfrm>
          <a:off x="5507385" y="1842655"/>
          <a:ext cx="5745480" cy="402633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872740">
                  <a:extLst>
                    <a:ext uri="{9D8B030D-6E8A-4147-A177-3AD203B41FA5}">
                      <a16:colId xmlns:a16="http://schemas.microsoft.com/office/drawing/2014/main" val="2330182885"/>
                    </a:ext>
                  </a:extLst>
                </a:gridCol>
                <a:gridCol w="2872740">
                  <a:extLst>
                    <a:ext uri="{9D8B030D-6E8A-4147-A177-3AD203B41FA5}">
                      <a16:colId xmlns:a16="http://schemas.microsoft.com/office/drawing/2014/main" val="3802702554"/>
                    </a:ext>
                  </a:extLst>
                </a:gridCol>
              </a:tblGrid>
              <a:tr h="56503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 dirty="0">
                          <a:effectLst/>
                        </a:rPr>
                        <a:t>Parameter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400">
                          <a:effectLst/>
                        </a:rPr>
                        <a:t>Effect on the vehicle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5910218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5112108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Chord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067997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Cruise speed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proportional with lift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64812299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Arm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152945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angle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2986616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CG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50123234"/>
                  </a:ext>
                </a:extLst>
              </a:tr>
              <a:tr h="49447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Position of second wing</a:t>
                      </a:r>
                      <a:endParaRPr lang="en-GB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Static stability</a:t>
                      </a:r>
                      <a:endParaRPr lang="en-GB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32929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1842655"/>
            <a:ext cx="3932237" cy="4026333"/>
          </a:xfrm>
        </p:spPr>
        <p:txBody>
          <a:bodyPr>
            <a:normAutofit/>
          </a:bodyPr>
          <a:lstStyle/>
          <a:p>
            <a:r>
              <a:rPr lang="en-GB" sz="2800" dirty="0"/>
              <a:t>In this part stability of quad-plane is checked and the airfoil design parameters (incidence angle, CG position, cruise speed and dimensions of wings) is chosen</a:t>
            </a:r>
          </a:p>
        </p:txBody>
      </p:sp>
    </p:spTree>
    <p:extLst>
      <p:ext uri="{BB962C8B-B14F-4D97-AF65-F5344CB8AC3E}">
        <p14:creationId xmlns:p14="http://schemas.microsoft.com/office/powerpoint/2010/main" val="100580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0273" y="231861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 smtClean="0"/>
              <a:t>Results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674371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620"/>
          </a:xfrm>
        </p:spPr>
        <p:txBody>
          <a:bodyPr/>
          <a:lstStyle/>
          <a:p>
            <a:r>
              <a:rPr lang="en-GB" dirty="0" smtClean="0"/>
              <a:t>Plane analysis(NACA0015)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6909"/>
            <a:ext cx="10328564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58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5853"/>
            <a:ext cx="10515600" cy="992620"/>
          </a:xfrm>
        </p:spPr>
        <p:txBody>
          <a:bodyPr/>
          <a:lstStyle/>
          <a:p>
            <a:r>
              <a:rPr lang="en-GB" dirty="0"/>
              <a:t>Plane </a:t>
            </a:r>
            <a:r>
              <a:rPr lang="en-GB" dirty="0" smtClean="0"/>
              <a:t>analysis(Eppler423)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36074"/>
            <a:ext cx="10273145" cy="572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5710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12725"/>
            <a:ext cx="10370126" cy="895639"/>
          </a:xfrm>
        </p:spPr>
        <p:txBody>
          <a:bodyPr/>
          <a:lstStyle/>
          <a:p>
            <a:r>
              <a:rPr lang="en-GB" altLang="en-US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Quick comparison between 2 airfoils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739713"/>
              </p:ext>
            </p:extLst>
          </p:nvPr>
        </p:nvGraphicFramePr>
        <p:xfrm>
          <a:off x="1205344" y="1108366"/>
          <a:ext cx="9365673" cy="543097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960526">
                  <a:extLst>
                    <a:ext uri="{9D8B030D-6E8A-4147-A177-3AD203B41FA5}">
                      <a16:colId xmlns:a16="http://schemas.microsoft.com/office/drawing/2014/main" val="753953750"/>
                    </a:ext>
                  </a:extLst>
                </a:gridCol>
                <a:gridCol w="2830936">
                  <a:extLst>
                    <a:ext uri="{9D8B030D-6E8A-4147-A177-3AD203B41FA5}">
                      <a16:colId xmlns:a16="http://schemas.microsoft.com/office/drawing/2014/main" val="471136073"/>
                    </a:ext>
                  </a:extLst>
                </a:gridCol>
                <a:gridCol w="2574211">
                  <a:extLst>
                    <a:ext uri="{9D8B030D-6E8A-4147-A177-3AD203B41FA5}">
                      <a16:colId xmlns:a16="http://schemas.microsoft.com/office/drawing/2014/main" val="1822929079"/>
                    </a:ext>
                  </a:extLst>
                </a:gridCol>
              </a:tblGrid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Comparisons \ Models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1 (NACA0015)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Model 2 (Eppler423)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1447007"/>
                  </a:ext>
                </a:extLst>
              </a:tr>
              <a:tr h="4527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Main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</a:t>
                      </a:r>
                      <a:r>
                        <a:rPr lang="en-GB" sz="1800" dirty="0" smtClean="0">
                          <a:effectLst/>
                        </a:rPr>
                        <a:t>0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GB" sz="1800" dirty="0" smtClean="0">
                          <a:effectLst/>
                        </a:rPr>
                        <a:t>z</a:t>
                      </a:r>
                      <a:r>
                        <a:rPr lang="en-GB" sz="1800" dirty="0">
                          <a:effectLst/>
                        </a:rPr>
                        <a:t>= -0.05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</a:t>
                      </a:r>
                      <a:r>
                        <a:rPr lang="en-GB" sz="1800" dirty="0" smtClean="0">
                          <a:effectLst/>
                        </a:rPr>
                        <a:t>0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z</a:t>
                      </a:r>
                      <a:r>
                        <a:rPr lang="en-US" sz="1800" dirty="0">
                          <a:effectLst/>
                        </a:rPr>
                        <a:t>= -0.05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1098171"/>
                  </a:ext>
                </a:extLst>
              </a:tr>
              <a:tr h="4503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Position of Second wing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</a:t>
                      </a:r>
                      <a:r>
                        <a:rPr lang="en-GB" sz="1800" dirty="0" smtClean="0">
                          <a:effectLst/>
                        </a:rPr>
                        <a:t>m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GB" sz="1800" dirty="0" smtClean="0">
                          <a:effectLst/>
                        </a:rPr>
                        <a:t>z</a:t>
                      </a:r>
                      <a:r>
                        <a:rPr lang="en-GB" sz="1800" dirty="0">
                          <a:effectLst/>
                        </a:rPr>
                        <a:t>= 0.1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x= 0.45 </a:t>
                      </a:r>
                      <a:r>
                        <a:rPr lang="en-GB" sz="1800" dirty="0" smtClean="0">
                          <a:effectLst/>
                        </a:rPr>
                        <a:t>m</a:t>
                      </a:r>
                      <a:r>
                        <a:rPr lang="en-GB" sz="1600" dirty="0" smtClean="0">
                          <a:effectLst/>
                        </a:rPr>
                        <a:t>,</a:t>
                      </a:r>
                      <a:r>
                        <a:rPr lang="en-GB" sz="1600" baseline="0" dirty="0" smtClean="0">
                          <a:effectLst/>
                        </a:rPr>
                        <a:t> </a:t>
                      </a:r>
                      <a:r>
                        <a:rPr lang="en-US" sz="1800" dirty="0" smtClean="0">
                          <a:effectLst/>
                        </a:rPr>
                        <a:t>z</a:t>
                      </a:r>
                      <a:r>
                        <a:rPr lang="en-US" sz="1800" dirty="0">
                          <a:effectLst/>
                        </a:rPr>
                        <a:t>= 0.15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6932060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0.8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0.6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7567023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Chord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51653616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Aspect ratio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3.2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3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8025471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Cruise speed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17 m/s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 m/s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773343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Main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5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60844257"/>
                  </a:ext>
                </a:extLst>
              </a:tr>
              <a:tr h="41862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of Second wing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2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-8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162543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Trim angle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5.1 degree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3.6 degree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77996444"/>
                  </a:ext>
                </a:extLst>
              </a:tr>
              <a:tr h="4337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𝑿_𝑪.𝑮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0.19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 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63608442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𝑿_𝑵.𝑷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0.233 m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0.25 m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500787"/>
                  </a:ext>
                </a:extLst>
              </a:tr>
              <a:tr h="4007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Degree of Static Stability (S.M.)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17.2%</a:t>
                      </a:r>
                      <a:endParaRPr lang="en-GB" sz="16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  <a:highlight>
                            <a:srgbClr val="FFFF00"/>
                          </a:highlight>
                        </a:rPr>
                        <a:t>25%</a:t>
                      </a:r>
                      <a:endParaRPr lang="en-GB" sz="16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063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59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Wing configuration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076" y="2128021"/>
            <a:ext cx="8338705" cy="2548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64327" y="4779818"/>
                <a:ext cx="638694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buClr>
                    <a:srgbClr val="333333"/>
                  </a:buClr>
                </a:pPr>
                <a:r>
                  <a:rPr lang="en-GB" sz="2800" dirty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Stagger (</a:t>
                </a:r>
                <a14:m>
                  <m:oMath xmlns:m="http://schemas.openxmlformats.org/officeDocument/2006/math">
                    <m:r>
                      <a:rPr lang="en-GB" sz="2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𝑆𝑡</m:t>
                    </m:r>
                  </m:oMath>
                </a14:m>
                <a:r>
                  <a:rPr lang="en-GB" sz="2800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sz="2800" dirty="0"/>
                  <a:t>Gap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 smtClean="0"/>
                  <a:t>)</a:t>
                </a:r>
              </a:p>
              <a:p>
                <a:pPr lvl="0" algn="ctr">
                  <a:buClr>
                    <a:srgbClr val="333333"/>
                  </a:buClr>
                </a:pPr>
                <a:r>
                  <a:rPr lang="en-US" sz="2800" dirty="0"/>
                  <a:t>Decalage (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 smtClean="0"/>
                  <a:t>)</a:t>
                </a:r>
                <a:endParaRPr lang="en-GB" sz="24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327" y="4779818"/>
                <a:ext cx="6386945" cy="1384995"/>
              </a:xfrm>
              <a:prstGeom prst="rect">
                <a:avLst/>
              </a:prstGeom>
              <a:blipFill>
                <a:blip r:embed="rId3"/>
                <a:stretch>
                  <a:fillRect t="-4405" b="-11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207076" y="1563362"/>
            <a:ext cx="544483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/>
              <a:t>Design parameters of Tandem wing plane</a:t>
            </a:r>
          </a:p>
        </p:txBody>
      </p:sp>
    </p:spTree>
    <p:extLst>
      <p:ext uri="{BB962C8B-B14F-4D97-AF65-F5344CB8AC3E}">
        <p14:creationId xmlns:p14="http://schemas.microsoft.com/office/powerpoint/2010/main" val="2661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391207"/>
          </a:xfrm>
        </p:spPr>
        <p:txBody>
          <a:bodyPr/>
          <a:lstStyle/>
          <a:p>
            <a:pPr algn="ctr"/>
            <a:r>
              <a:rPr lang="en-GB" dirty="0"/>
              <a:t>Optimization for aerodynamic stability</a:t>
            </a:r>
          </a:p>
        </p:txBody>
      </p:sp>
    </p:spTree>
    <p:extLst>
      <p:ext uri="{BB962C8B-B14F-4D97-AF65-F5344CB8AC3E}">
        <p14:creationId xmlns:p14="http://schemas.microsoft.com/office/powerpoint/2010/main" val="1740469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18655"/>
            <a:ext cx="10515600" cy="5858308"/>
          </a:xfrm>
        </p:spPr>
        <p:txBody>
          <a:bodyPr/>
          <a:lstStyle/>
          <a:p>
            <a:r>
              <a:rPr lang="en-US" dirty="0"/>
              <a:t>In this phase trying to put point of C.G. in the middle of the vehicle to equalize the value of moments resulting from two wings to optimize the (𝐶𝑚−𝛼) graph, PX4 requirements, easy to manufacturing and high accuracy results during assembly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426726"/>
              </p:ext>
            </p:extLst>
          </p:nvPr>
        </p:nvGraphicFramePr>
        <p:xfrm>
          <a:off x="3528694" y="2272143"/>
          <a:ext cx="5559887" cy="428105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470324">
                  <a:extLst>
                    <a:ext uri="{9D8B030D-6E8A-4147-A177-3AD203B41FA5}">
                      <a16:colId xmlns:a16="http://schemas.microsoft.com/office/drawing/2014/main" val="3541938110"/>
                    </a:ext>
                  </a:extLst>
                </a:gridCol>
                <a:gridCol w="3089563">
                  <a:extLst>
                    <a:ext uri="{9D8B030D-6E8A-4147-A177-3AD203B41FA5}">
                      <a16:colId xmlns:a16="http://schemas.microsoft.com/office/drawing/2014/main" val="2081607818"/>
                    </a:ext>
                  </a:extLst>
                </a:gridCol>
              </a:tblGrid>
              <a:tr h="68489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Parameter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Effect on the vehicle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13001595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Span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5539402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Chord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1930252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Cruise speed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proportional with lift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697155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Arm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234900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Incidence angle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47583878"/>
                  </a:ext>
                </a:extLst>
              </a:tr>
              <a:tr h="59936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>
                          <a:effectLst/>
                        </a:rPr>
                        <a:t>Position of second wing</a:t>
                      </a:r>
                      <a:endParaRPr lang="en-GB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800" dirty="0">
                          <a:effectLst/>
                        </a:rPr>
                        <a:t>Static stability</a:t>
                      </a:r>
                      <a:endParaRPr lang="en-GB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3570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11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412799"/>
              </p:ext>
            </p:extLst>
          </p:nvPr>
        </p:nvGraphicFramePr>
        <p:xfrm>
          <a:off x="2081962" y="443346"/>
          <a:ext cx="7422255" cy="608214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722201">
                  <a:extLst>
                    <a:ext uri="{9D8B030D-6E8A-4147-A177-3AD203B41FA5}">
                      <a16:colId xmlns:a16="http://schemas.microsoft.com/office/drawing/2014/main" val="4027892550"/>
                    </a:ext>
                  </a:extLst>
                </a:gridCol>
                <a:gridCol w="3700054">
                  <a:extLst>
                    <a:ext uri="{9D8B030D-6E8A-4147-A177-3AD203B41FA5}">
                      <a16:colId xmlns:a16="http://schemas.microsoft.com/office/drawing/2014/main" val="1295337354"/>
                    </a:ext>
                  </a:extLst>
                </a:gridCol>
              </a:tblGrid>
              <a:tr h="5087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Comparisons \ Models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Model (NACA0015)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8215005"/>
                  </a:ext>
                </a:extLst>
              </a:tr>
              <a:tr h="3600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 , z=0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470441"/>
                  </a:ext>
                </a:extLst>
              </a:tr>
              <a:tr h="393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Position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x= 0.6 m , z= 0.3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3235108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main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0.6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3906624"/>
                  </a:ext>
                </a:extLst>
              </a:tr>
              <a:tr h="337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Span of second wing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0.75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496114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0.2 m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572181"/>
                  </a:ext>
                </a:extLst>
              </a:tr>
              <a:tr h="337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Chord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0.22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4040755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Aspect ratio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3.2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9241791"/>
                  </a:ext>
                </a:extLst>
              </a:tr>
              <a:tr h="337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Cruise speed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18 m/s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32786577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Main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9</a:t>
                      </a:r>
                      <a:r>
                        <a:rPr lang="en-GB" sz="2000" dirty="0" smtClean="0">
                          <a:effectLst/>
                        </a:rPr>
                        <a:t> </a:t>
                      </a:r>
                      <a:r>
                        <a:rPr lang="en-GB" sz="2000" dirty="0">
                          <a:effectLst/>
                        </a:rPr>
                        <a:t>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88713189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Incidence of Second wing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8</a:t>
                      </a:r>
                      <a:r>
                        <a:rPr lang="en-GB" sz="2000" dirty="0" smtClean="0">
                          <a:effectLst/>
                        </a:rPr>
                        <a:t> </a:t>
                      </a:r>
                      <a:r>
                        <a:rPr lang="en-GB" sz="2000" dirty="0">
                          <a:effectLst/>
                        </a:rPr>
                        <a:t>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1879808"/>
                  </a:ext>
                </a:extLst>
              </a:tr>
              <a:tr h="3372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Trim angle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0.3 </a:t>
                      </a:r>
                      <a:r>
                        <a:rPr lang="en-GB" sz="2000" dirty="0">
                          <a:effectLst/>
                        </a:rPr>
                        <a:t>degree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932425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0.36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84735835"/>
                  </a:ext>
                </a:extLst>
              </a:tr>
              <a:tr h="36663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Z_𝑪.𝑮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0.15 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6407416"/>
                  </a:ext>
                </a:extLst>
              </a:tr>
              <a:tr h="3221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𝑿_𝑵.𝑷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0.381 </a:t>
                      </a:r>
                      <a:r>
                        <a:rPr lang="en-GB" sz="2000" dirty="0">
                          <a:effectLst/>
                        </a:rPr>
                        <a:t>m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8315201"/>
                  </a:ext>
                </a:extLst>
              </a:tr>
              <a:tr h="3732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Degree of Static Stability (S.M.)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</a:rPr>
                        <a:t>10.5</a:t>
                      </a:r>
                      <a:r>
                        <a:rPr lang="en-GB" sz="2000" dirty="0">
                          <a:effectLst/>
                        </a:rPr>
                        <a:t>%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1189621"/>
                  </a:ext>
                </a:extLst>
              </a:tr>
              <a:tr h="47653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 </a:t>
                      </a:r>
                      <a:r>
                        <a:rPr lang="en-GB" sz="2000">
                          <a:effectLst/>
                        </a:rPr>
                        <a:t>Reylonds number</a:t>
                      </a:r>
                      <a:endParaRPr lang="en-GB" sz="18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About (100,000 to 200,000)</a:t>
                      </a:r>
                      <a:endParaRPr lang="en-GB" sz="18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6119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113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43055"/>
          </a:xfrm>
        </p:spPr>
        <p:txBody>
          <a:bodyPr/>
          <a:lstStyle/>
          <a:p>
            <a:r>
              <a:rPr lang="en-GB" dirty="0" smtClean="0"/>
              <a:t>Final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9979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057"/>
          </a:xfrm>
        </p:spPr>
        <p:txBody>
          <a:bodyPr/>
          <a:lstStyle/>
          <a:p>
            <a:r>
              <a:rPr lang="en-GB" dirty="0" err="1" smtClean="0"/>
              <a:t>i</a:t>
            </a:r>
            <a:r>
              <a:rPr lang="en-GB" dirty="0" smtClean="0"/>
              <a:t>. Foil </a:t>
            </a:r>
            <a:r>
              <a:rPr lang="en-GB" dirty="0"/>
              <a:t>characteristics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10" y="1177636"/>
            <a:ext cx="10238508" cy="5472546"/>
          </a:xfrm>
        </p:spPr>
      </p:pic>
    </p:spTree>
    <p:extLst>
      <p:ext uri="{BB962C8B-B14F-4D97-AF65-F5344CB8AC3E}">
        <p14:creationId xmlns:p14="http://schemas.microsoft.com/office/powerpoint/2010/main" val="337373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"/>
            <a:ext cx="11346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44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2620"/>
          </a:xfrm>
        </p:spPr>
        <p:txBody>
          <a:bodyPr/>
          <a:lstStyle/>
          <a:p>
            <a:r>
              <a:rPr lang="en-GB" dirty="0" smtClean="0"/>
              <a:t>ii. Lift </a:t>
            </a:r>
            <a:r>
              <a:rPr lang="en-GB" dirty="0"/>
              <a:t>Vs alpha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873" y="1357312"/>
            <a:ext cx="10044545" cy="5500687"/>
          </a:xfrm>
        </p:spPr>
      </p:pic>
    </p:spTree>
    <p:extLst>
      <p:ext uri="{BB962C8B-B14F-4D97-AF65-F5344CB8AC3E}">
        <p14:creationId xmlns:p14="http://schemas.microsoft.com/office/powerpoint/2010/main" val="14200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2743" y="736661"/>
            <a:ext cx="4168748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 dirty="0" smtClean="0"/>
              <a:t>iii.  </a:t>
            </a:r>
            <a:r>
              <a:rPr lang="en-US" sz="2800" dirty="0"/>
              <a:t>Cm Vs alpha</a:t>
            </a:r>
            <a:endParaRPr lang="en-GB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43" y="1299411"/>
            <a:ext cx="10058400" cy="55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93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9194" y="778224"/>
            <a:ext cx="2221762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iv.  </a:t>
            </a:r>
            <a:r>
              <a:rPr lang="en-GB" sz="2800" dirty="0"/>
              <a:t>Cl Vs alpha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6" y="1299411"/>
            <a:ext cx="10058400" cy="55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81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3086" y="799013"/>
            <a:ext cx="2755563" cy="558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v.  Cl/Cd 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Vs </a:t>
            </a: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alpha: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10" y="1357757"/>
            <a:ext cx="10058400" cy="55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6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927" y="255414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Design Criterion</a:t>
            </a:r>
          </a:p>
        </p:txBody>
      </p:sp>
    </p:spTree>
    <p:extLst>
      <p:ext uri="{BB962C8B-B14F-4D97-AF65-F5344CB8AC3E}">
        <p14:creationId xmlns:p14="http://schemas.microsoft.com/office/powerpoint/2010/main" val="3596447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6178" y="715886"/>
            <a:ext cx="3769237" cy="558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15000"/>
              </a:lnSpc>
              <a:spcAft>
                <a:spcPts val="1000"/>
              </a:spcAft>
            </a:pPr>
            <a:r>
              <a:rPr lang="en-GB" sz="2800" dirty="0" smtClean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vi.  Cl</a:t>
            </a:r>
            <a:r>
              <a:rPr lang="en-GB" sz="28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^(3/2)/Cd Vs alpha:</a:t>
            </a:r>
            <a:endParaRPr lang="en-GB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78" y="1399309"/>
            <a:ext cx="10058400" cy="545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235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729202"/>
          </a:xfrm>
        </p:spPr>
        <p:txBody>
          <a:bodyPr>
            <a:normAutofit/>
          </a:bodyPr>
          <a:lstStyle/>
          <a:p>
            <a:r>
              <a:rPr lang="en-US" b="1" dirty="0"/>
              <a:t>Stability 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196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8654" y="487372"/>
            <a:ext cx="116655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 experimental design checking </a:t>
            </a:r>
            <a:r>
              <a:rPr lang="en-US" sz="2400" dirty="0"/>
              <a:t>for </a:t>
            </a:r>
            <a:r>
              <a:rPr lang="en-US" sz="2400" dirty="0" smtClean="0"/>
              <a:t>results very important </a:t>
            </a:r>
            <a:r>
              <a:rPr lang="en-US" sz="2400" dirty="0"/>
              <a:t>by focus on 2 important </a:t>
            </a:r>
            <a:r>
              <a:rPr lang="en-US" sz="2400" dirty="0" smtClean="0"/>
              <a:t>figures</a:t>
            </a:r>
            <a:r>
              <a:rPr lang="en-US" sz="2400" dirty="0"/>
              <a:t>:(longitudinal static stability and lift generated from airfoil</a:t>
            </a:r>
            <a:r>
              <a:rPr lang="en-US" sz="2400" dirty="0" smtClean="0"/>
              <a:t>)</a:t>
            </a:r>
            <a:endParaRPr lang="en-GB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73" y="1299411"/>
            <a:ext cx="10058400" cy="555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96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Stability analysis: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We will illustrate this part by video its shown modes of longitudinal and lateral stability of plane by root locus and time </a:t>
            </a:r>
            <a:r>
              <a:rPr lang="en-GB" dirty="0" smtClean="0"/>
              <a:t>response.</a:t>
            </a:r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lvl="0" indent="0">
              <a:buNone/>
            </a:pPr>
            <a:r>
              <a:rPr lang="en-GB" b="1" dirty="0" smtClean="0"/>
              <a:t>B.  For </a:t>
            </a:r>
            <a:r>
              <a:rPr lang="en-GB" b="1" dirty="0"/>
              <a:t>lateral: </a:t>
            </a:r>
            <a:endParaRPr lang="en-GB" dirty="0"/>
          </a:p>
          <a:p>
            <a:pPr marL="0" indent="0">
              <a:buNone/>
            </a:pPr>
            <a:r>
              <a:rPr lang="en-GB" dirty="0" smtClean="0"/>
              <a:t>	Type1</a:t>
            </a:r>
            <a:r>
              <a:rPr lang="en-GB" dirty="0"/>
              <a:t>: roll damping.</a:t>
            </a:r>
          </a:p>
          <a:p>
            <a:pPr marL="0" indent="0">
              <a:buNone/>
            </a:pPr>
            <a:r>
              <a:rPr lang="en-GB" dirty="0" smtClean="0"/>
              <a:t>	Type2,3</a:t>
            </a:r>
            <a:r>
              <a:rPr lang="en-GB" dirty="0"/>
              <a:t>: </a:t>
            </a:r>
            <a:r>
              <a:rPr lang="en-GB" dirty="0" smtClean="0"/>
              <a:t>Dutch </a:t>
            </a:r>
            <a:r>
              <a:rPr lang="en-GB" dirty="0"/>
              <a:t>roll mode. </a:t>
            </a:r>
          </a:p>
          <a:p>
            <a:pPr marL="0" indent="0">
              <a:buNone/>
            </a:pPr>
            <a:r>
              <a:rPr lang="en-GB" dirty="0" smtClean="0"/>
              <a:t>	Type4</a:t>
            </a:r>
            <a:r>
              <a:rPr lang="en-GB" dirty="0"/>
              <a:t>: spiral mode.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838200" y="2633480"/>
            <a:ext cx="6887463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UcPeriod"/>
              <a:tabLst/>
            </a:pPr>
            <a:r>
              <a:rPr kumimoji="0" lang="en-GB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longitudinal:</a:t>
            </a:r>
            <a:endParaRPr kumimoji="0" lang="en-GB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Type1</a:t>
            </a:r>
            <a:r>
              <a:rPr lang="en-GB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short period mode. </a:t>
            </a:r>
          </a:p>
          <a:p>
            <a: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Type2</a:t>
            </a:r>
            <a:r>
              <a:rPr lang="en-GB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Pitching.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Type3,4</a:t>
            </a:r>
            <a:r>
              <a:rPr lang="en-US" alt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motion around steady state </a:t>
            </a:r>
            <a:r>
              <a:rPr lang="en-US" alt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flight</a:t>
            </a:r>
            <a:r>
              <a:rPr lang="en-US" altLang="en-US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67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Longitudinal derivatives from Xflr5</a:t>
            </a:r>
            <a:r>
              <a:rPr lang="en-US" b="1" dirty="0" smtClean="0"/>
              <a:t>: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6329792"/>
                  </p:ext>
                </p:extLst>
              </p:nvPr>
            </p:nvGraphicFramePr>
            <p:xfrm>
              <a:off x="1968007" y="1537855"/>
              <a:ext cx="7342247" cy="4765961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𝟏𝟕𝟔𝟔𝟗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𝟏𝟐𝟓𝟖𝟏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𝟑𝟗𝟒𝟏𝟕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𝑥𝑎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𝟐𝟖𝟎𝟔𝟓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𝟎𝟖𝟏𝟏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𝟎𝟎𝟎𝟓𝟕𝟑𝟖𝟗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𝟎𝟑𝟏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𝐿𝑎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𝟏𝟒𝟐𝟒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076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𝟖𝟗𝟒𝟓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kern="12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𝐿𝑞</m:t>
                                    </m:r>
                                  </m:sub>
                                </m:sSub>
                                <m:r>
                                  <a:rPr lang="en-GB" sz="2400" b="1" kern="12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𝟏𝟑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𝟒𝟖𝟗</m:t>
                                </m:r>
                              </m:oMath>
                            </m:oMathPara>
                          </a14:m>
                          <a:endParaRPr lang="en-GB" sz="2400" b="1" i="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𝟑𝟓𝟏𝟔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𝑀𝑢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𝟑𝟕𝟏𝟗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𝟐𝟎𝟒𝟔𝟑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𝑀𝑎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𝟕𝟐𝟖𝟒𝟗</m:t>
                                </m:r>
                              </m:oMath>
                            </m:oMathPara>
                          </a14:m>
                          <a:endParaRPr lang="en-GB" sz="2000" b="1" i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0765"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𝟎𝟖𝟗𝟕</m:t>
                                </m:r>
                              </m:oMath>
                            </m:oMathPara>
                          </a14:m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𝑀𝑞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𝟑𝟖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𝟕𝟗𝟑</m:t>
                                </m:r>
                              </m:oMath>
                            </m:oMathPara>
                          </a14:m>
                          <a:endParaRPr lang="en-GB" sz="2000" b="1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0633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Content Placehold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656329792"/>
                  </p:ext>
                </p:extLst>
              </p:nvPr>
            </p:nvGraphicFramePr>
            <p:xfrm>
              <a:off x="1968007" y="1537855"/>
              <a:ext cx="7342247" cy="4765961"/>
            </p:xfrm>
            <a:graphic>
              <a:graphicData uri="http://schemas.openxmlformats.org/drawingml/2006/table">
                <a:tbl>
                  <a:tblPr firstRow="1" firstCol="1" bandRow="1">
                    <a:tableStyleId>{E8B1032C-EA38-4F05-BA0D-38AFFFC7BED3}</a:tableStyleId>
                  </a:tblPr>
                  <a:tblGrid>
                    <a:gridCol w="3688282">
                      <a:extLst>
                        <a:ext uri="{9D8B030D-6E8A-4147-A177-3AD203B41FA5}">
                          <a16:colId xmlns:a16="http://schemas.microsoft.com/office/drawing/2014/main" val="2406831849"/>
                        </a:ext>
                      </a:extLst>
                    </a:gridCol>
                    <a:gridCol w="3653965">
                      <a:extLst>
                        <a:ext uri="{9D8B030D-6E8A-4147-A177-3AD203B41FA5}">
                          <a16:colId xmlns:a16="http://schemas.microsoft.com/office/drawing/2014/main" val="1881610335"/>
                        </a:ext>
                      </a:extLst>
                    </a:gridCol>
                  </a:tblGrid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1163" r="-99505" b="-8151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1163" r="-500" b="-81511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03832199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102353" r="-99505" b="-72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102353" r="-500" b="-72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7465822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200000" r="-99505" b="-616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200000" r="-500" b="-616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487732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303529" r="-99505" b="-52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303529" r="-500" b="-52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820833"/>
                      </a:ext>
                    </a:extLst>
                  </a:tr>
                  <a:tr h="560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372826" r="-99505" b="-383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372826" r="-500" b="-383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75338803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505814" r="-99505" b="-310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505814" r="-500" b="-3104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11213028"/>
                      </a:ext>
                    </a:extLst>
                  </a:tr>
                  <a:tr h="5206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612941" r="-99505" b="-21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612941" r="-500" b="-21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86349521"/>
                      </a:ext>
                    </a:extLst>
                  </a:tr>
                  <a:tr h="560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65" t="-658696" r="-99505" b="-978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1167" t="-658696" r="-500" b="-978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9678618"/>
                      </a:ext>
                    </a:extLst>
                  </a:tr>
                  <a:tr h="520633">
                    <a:tc gridSpan="2"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:r>
                            <a:rPr lang="en-GB" sz="2400" dirty="0">
                              <a:effectLst/>
                            </a:rPr>
                            <a:t>Neutral Point position=   </a:t>
                          </a:r>
                          <a:r>
                            <a:rPr lang="en-GB" sz="2400" dirty="0" smtClean="0">
                              <a:effectLst/>
                            </a:rPr>
                            <a:t>0.38040 </a:t>
                          </a:r>
                          <a:r>
                            <a:rPr lang="en-GB" sz="2400" dirty="0">
                              <a:effectLst/>
                            </a:rPr>
                            <a:t>m</a:t>
                          </a:r>
                          <a:endParaRPr lang="en-GB" sz="2000" dirty="0">
                            <a:solidFill>
                              <a:srgbClr val="000000"/>
                            </a:solidFill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endParaRPr lang="en-GB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50563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4175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Root locus for longitudinal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3601"/>
            <a:ext cx="10965873" cy="2881745"/>
          </a:xfrm>
        </p:spPr>
      </p:pic>
    </p:spTree>
    <p:extLst>
      <p:ext uri="{BB962C8B-B14F-4D97-AF65-F5344CB8AC3E}">
        <p14:creationId xmlns:p14="http://schemas.microsoft.com/office/powerpoint/2010/main" val="21657978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3" y="1"/>
            <a:ext cx="11024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7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843048" cy="604837"/>
          </a:xfrm>
        </p:spPr>
        <p:txBody>
          <a:bodyPr/>
          <a:lstStyle/>
          <a:p>
            <a:pPr algn="ctr"/>
            <a:r>
              <a:rPr lang="en-GB" dirty="0"/>
              <a:t>Horizontal speed response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505075"/>
            <a:ext cx="5048394" cy="390958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038600" cy="604837"/>
          </a:xfrm>
        </p:spPr>
        <p:txBody>
          <a:bodyPr/>
          <a:lstStyle/>
          <a:p>
            <a:pPr algn="ctr"/>
            <a:r>
              <a:rPr lang="en-GB" dirty="0" smtClean="0"/>
              <a:t>Vertical </a:t>
            </a:r>
            <a:r>
              <a:rPr lang="en-GB" dirty="0"/>
              <a:t>speed response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39" y="2505075"/>
            <a:ext cx="5374761" cy="3909580"/>
          </a:xfrm>
        </p:spPr>
      </p:pic>
    </p:spTree>
    <p:extLst>
      <p:ext uri="{BB962C8B-B14F-4D97-AF65-F5344CB8AC3E}">
        <p14:creationId xmlns:p14="http://schemas.microsoft.com/office/powerpoint/2010/main" val="369426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577128"/>
          </a:xfrm>
        </p:spPr>
        <p:txBody>
          <a:bodyPr>
            <a:normAutofit/>
          </a:bodyPr>
          <a:lstStyle/>
          <a:p>
            <a:pPr algn="ctr"/>
            <a:r>
              <a:rPr lang="en-GB" sz="2800" dirty="0" smtClean="0"/>
              <a:t>Pitch rate</a:t>
            </a:r>
            <a:endParaRPr lang="en-GB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3" y="2259013"/>
            <a:ext cx="5317799" cy="422491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577128"/>
          </a:xfrm>
        </p:spPr>
        <p:txBody>
          <a:bodyPr>
            <a:normAutofit/>
          </a:bodyPr>
          <a:lstStyle/>
          <a:p>
            <a:pPr algn="ctr"/>
            <a:r>
              <a:rPr lang="en-GB" sz="2800" dirty="0"/>
              <a:t>Pitch angle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12" y="2259013"/>
            <a:ext cx="5632269" cy="4224914"/>
          </a:xfrm>
        </p:spPr>
      </p:pic>
    </p:spTree>
    <p:extLst>
      <p:ext uri="{BB962C8B-B14F-4D97-AF65-F5344CB8AC3E}">
        <p14:creationId xmlns:p14="http://schemas.microsoft.com/office/powerpoint/2010/main" val="1344905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0330"/>
          </a:xfrm>
        </p:spPr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8472"/>
            <a:ext cx="10203873" cy="5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45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Airfoil selection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3033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0" y="4967510"/>
            <a:ext cx="6096000" cy="104509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Eppler423 (higher lift)</a:t>
            </a: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GB" sz="2400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NACA0015 (easy to manufacture)</a:t>
            </a:r>
          </a:p>
        </p:txBody>
      </p:sp>
    </p:spTree>
    <p:extLst>
      <p:ext uri="{BB962C8B-B14F-4D97-AF65-F5344CB8AC3E}">
        <p14:creationId xmlns:p14="http://schemas.microsoft.com/office/powerpoint/2010/main" val="1948816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8766"/>
          </a:xfrm>
        </p:spPr>
        <p:txBody>
          <a:bodyPr/>
          <a:lstStyle/>
          <a:p>
            <a:r>
              <a:rPr lang="en-US" b="1" dirty="0"/>
              <a:t>Lateral derivatives from Xflr5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74848369"/>
                  </p:ext>
                </p:extLst>
              </p:nvPr>
            </p:nvGraphicFramePr>
            <p:xfrm>
              <a:off x="2423045" y="1842656"/>
              <a:ext cx="6734810" cy="3883152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367405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367405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22542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𝟒𝟏𝟐𝟑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𝟎𝟎𝟓𝟓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23558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𝟎𝟎𝟎𝟓𝟏𝟏𝟐𝟖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𝑌𝑝</m:t>
                                    </m:r>
                                  </m:sub>
                                </m:sSub>
                                <m:r>
                                  <a:rPr lang="en-GB" sz="2400" b="1" i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𝟎𝟎𝟏𝟐𝟏𝟑𝟓</m:t>
                                </m:r>
                              </m:oMath>
                            </m:oMathPara>
                          </a14:m>
                          <a:endParaRPr lang="en-GB" sz="1800" b="1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22542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𝟓𝟏𝟖𝟔𝟏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𝟐𝟑𝟎𝟗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2152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𝟎𝟕𝟖𝟏𝟏𝟔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𝑙𝑏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𝟎𝟗𝟐𝟔𝟗𝟗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24574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𝟐𝟑𝟒𝟖𝟏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𝑙𝑝</m:t>
                                    </m:r>
                                  </m:sub>
                                </m:sSub>
                                <m:r>
                                  <a:rPr lang="en-GB" sz="2400" b="1" i="1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𝟎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.</m:t>
                                </m:r>
                                <m:r>
                                  <a:rPr lang="en-GB" sz="2400" b="1" i="1" kern="120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𝟗𝟐𝟖𝟖𝟑</m:t>
                                </m:r>
                              </m:oMath>
                            </m:oMathPara>
                          </a14:m>
                          <a:endParaRPr lang="en-GB" sz="2400" b="1" i="1" kern="1200" dirty="0">
                            <a:solidFill>
                              <a:schemeClr val="dk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22542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𝟏𝟏𝟎𝟖𝟏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𝟒𝟑𝟖𝟑𝟑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2152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𝟒𝟏𝟔𝟐𝟏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𝑛𝑏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𝟒𝟗𝟑𝟗𝟏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24574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𝟎𝟒𝟕𝟎𝟓𝟕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𝑛𝑝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𝟏𝟖𝟔𝟏𝟒</m:t>
                                </m:r>
                              </m:oMath>
                            </m:oMathPara>
                          </a14:m>
                          <a:endParaRPr lang="en-GB" sz="1800" b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215265"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GB" sz="24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𝟏𝟓𝟔𝟕𝟏</m:t>
                                </m:r>
                              </m:oMath>
                            </m:oMathPara>
                          </a14:m>
                          <a:endParaRPr lang="en-GB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457200" algn="l" rtl="0">
                            <a:lnSpc>
                              <a:spcPct val="115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2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GB" sz="24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𝑛𝑟</m:t>
                                    </m:r>
                                  </m:sub>
                                </m:sSub>
                                <m:r>
                                  <a:rPr lang="en-GB" sz="2400" b="1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GB" sz="2400" b="1" i="1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𝟔𝟏𝟗𝟖𝟖</m:t>
                                </m:r>
                              </m:oMath>
                            </m:oMathPara>
                          </a14:m>
                          <a:endParaRPr/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174848369"/>
                  </p:ext>
                </p:extLst>
              </p:nvPr>
            </p:nvGraphicFramePr>
            <p:xfrm>
              <a:off x="2423045" y="1842656"/>
              <a:ext cx="6734810" cy="3883152"/>
            </p:xfrm>
            <a:graphic>
              <a:graphicData uri="http://schemas.openxmlformats.org/drawingml/2006/table">
                <a:tbl>
                  <a:tblPr firstRow="1" firstCol="1" bandRow="1">
                    <a:tableStyleId>{16D9F66E-5EB9-4882-86FB-DCBF35E3C3E4}</a:tableStyleId>
                  </a:tblPr>
                  <a:tblGrid>
                    <a:gridCol w="3367405">
                      <a:extLst>
                        <a:ext uri="{9D8B030D-6E8A-4147-A177-3AD203B41FA5}">
                          <a16:colId xmlns:a16="http://schemas.microsoft.com/office/drawing/2014/main" val="2768973537"/>
                        </a:ext>
                      </a:extLst>
                    </a:gridCol>
                    <a:gridCol w="3367405">
                      <a:extLst>
                        <a:ext uri="{9D8B030D-6E8A-4147-A177-3AD203B41FA5}">
                          <a16:colId xmlns:a16="http://schemas.microsoft.com/office/drawing/2014/main" val="1547779448"/>
                        </a:ext>
                      </a:extLst>
                    </a:gridCol>
                  </a:tblGrid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1449" r="-100362" b="-8275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1449" r="-362" b="-8275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90152254"/>
                      </a:ext>
                    </a:extLst>
                  </a:tr>
                  <a:tr h="4531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93333" r="-100362" b="-661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93333" r="-362" b="-661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54898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210145" r="-100362" b="-6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210145" r="-362" b="-6188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1572180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310145" r="-100362" b="-5188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310145" r="-362" b="-5188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91015538"/>
                      </a:ext>
                    </a:extLst>
                  </a:tr>
                  <a:tr h="4531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382432" r="-100362" b="-383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382432" r="-362" b="-383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11384897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517391" r="-100362" b="-311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517391" r="-362" b="-3115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77119191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617391" r="-100362" b="-2115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617391" r="-362" b="-2115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1187106"/>
                      </a:ext>
                    </a:extLst>
                  </a:tr>
                  <a:tr h="45313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660000" r="-100362" b="-94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660000" r="-362" b="-94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31430960"/>
                      </a:ext>
                    </a:extLst>
                  </a:tr>
                  <a:tr h="4206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1" t="-826087" r="-100362" b="-2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181" t="-826087" r="-362" b="-28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347203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68586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Root locus for lateral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8073"/>
            <a:ext cx="10515600" cy="3255818"/>
          </a:xfrm>
        </p:spPr>
      </p:pic>
    </p:spTree>
    <p:extLst>
      <p:ext uri="{BB962C8B-B14F-4D97-AF65-F5344CB8AC3E}">
        <p14:creationId xmlns:p14="http://schemas.microsoft.com/office/powerpoint/2010/main" val="613221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138545"/>
            <a:ext cx="10668000" cy="67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098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4184"/>
          </a:xfrm>
        </p:spPr>
        <p:txBody>
          <a:bodyPr/>
          <a:lstStyle/>
          <a:p>
            <a:r>
              <a:rPr lang="en-US" b="1" dirty="0"/>
              <a:t>Time response </a:t>
            </a:r>
            <a:r>
              <a:rPr lang="en-US" b="1" dirty="0" smtClean="0"/>
              <a:t>characteristics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8"/>
            <a:ext cx="9358745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355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37202"/>
          </a:xfrm>
        </p:spPr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542618"/>
            <a:ext cx="5157787" cy="507855"/>
          </a:xfrm>
        </p:spPr>
        <p:txBody>
          <a:bodyPr/>
          <a:lstStyle/>
          <a:p>
            <a:pPr algn="ctr"/>
            <a:r>
              <a:rPr lang="en-GB" dirty="0" smtClean="0"/>
              <a:t>Cruise speed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2050473"/>
            <a:ext cx="5512666" cy="4475018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42618"/>
            <a:ext cx="5183188" cy="507855"/>
          </a:xfrm>
        </p:spPr>
        <p:txBody>
          <a:bodyPr/>
          <a:lstStyle/>
          <a:p>
            <a:pPr algn="ctr"/>
            <a:r>
              <a:rPr lang="en-GB" dirty="0" smtClean="0"/>
              <a:t>Roll rate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2050473"/>
            <a:ext cx="5631873" cy="4475018"/>
          </a:xfrm>
        </p:spPr>
      </p:pic>
    </p:spTree>
    <p:extLst>
      <p:ext uri="{BB962C8B-B14F-4D97-AF65-F5344CB8AC3E}">
        <p14:creationId xmlns:p14="http://schemas.microsoft.com/office/powerpoint/2010/main" val="2989890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034184"/>
          </a:xfrm>
        </p:spPr>
        <p:txBody>
          <a:bodyPr/>
          <a:lstStyle/>
          <a:p>
            <a:r>
              <a:rPr lang="en-US" b="1" dirty="0"/>
              <a:t>Time response characteristics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7" y="1454944"/>
            <a:ext cx="5157787" cy="452437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Yaw rate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10" y="2119745"/>
            <a:ext cx="5360266" cy="429491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27235"/>
            <a:ext cx="5183188" cy="480146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Bank angle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76155"/>
            <a:ext cx="5507182" cy="4338500"/>
          </a:xfrm>
        </p:spPr>
      </p:pic>
    </p:spTree>
    <p:extLst>
      <p:ext uri="{BB962C8B-B14F-4D97-AF65-F5344CB8AC3E}">
        <p14:creationId xmlns:p14="http://schemas.microsoft.com/office/powerpoint/2010/main" val="23823535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80109"/>
            <a:ext cx="10515600" cy="928688"/>
          </a:xfrm>
        </p:spPr>
        <p:txBody>
          <a:bodyPr/>
          <a:lstStyle/>
          <a:p>
            <a:r>
              <a:rPr lang="en-GB" dirty="0" smtClean="0"/>
              <a:t>Longitudinal simulation</a:t>
            </a:r>
            <a:endParaRPr lang="en-GB" dirty="0"/>
          </a:p>
        </p:txBody>
      </p:sp>
      <p:pic>
        <p:nvPicPr>
          <p:cNvPr id="4" name="2019-06-21-02-19-2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08797"/>
            <a:ext cx="10480964" cy="5236585"/>
          </a:xfrm>
        </p:spPr>
      </p:pic>
    </p:spTree>
    <p:extLst>
      <p:ext uri="{BB962C8B-B14F-4D97-AF65-F5344CB8AC3E}">
        <p14:creationId xmlns:p14="http://schemas.microsoft.com/office/powerpoint/2010/main" val="86600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4911"/>
          </a:xfrm>
        </p:spPr>
        <p:txBody>
          <a:bodyPr/>
          <a:lstStyle/>
          <a:p>
            <a:r>
              <a:rPr lang="en-GB" dirty="0" smtClean="0"/>
              <a:t>Lateral simulation</a:t>
            </a:r>
            <a:endParaRPr lang="en-GB" dirty="0"/>
          </a:p>
        </p:txBody>
      </p:sp>
      <p:pic>
        <p:nvPicPr>
          <p:cNvPr id="4" name="2019-06-21-02-32-0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154532"/>
            <a:ext cx="10397836" cy="52601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6793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Analyzed airfoils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54727"/>
            <a:ext cx="10515600" cy="4722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NACA0015</a:t>
            </a:r>
          </a:p>
        </p:txBody>
      </p:sp>
      <p:pic>
        <p:nvPicPr>
          <p:cNvPr id="4" name="Content Placeholder 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63" y="1884218"/>
            <a:ext cx="10681855" cy="497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9-06-19-05-18-3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739" y="240648"/>
            <a:ext cx="11784588" cy="60458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7860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945" y="185017"/>
            <a:ext cx="10314709" cy="1089602"/>
          </a:xfrm>
        </p:spPr>
        <p:txBody>
          <a:bodyPr/>
          <a:lstStyle/>
          <a:p>
            <a:r>
              <a:rPr lang="en-GB" dirty="0"/>
              <a:t>Polar graph </a:t>
            </a:r>
            <a:r>
              <a:rPr lang="en-GB" dirty="0" smtClean="0"/>
              <a:t>with </a:t>
            </a:r>
            <a:r>
              <a:rPr lang="en-GB" dirty="0"/>
              <a:t>difference Reylonds </a:t>
            </a:r>
            <a:r>
              <a:rPr lang="en-GB" dirty="0" smtClean="0"/>
              <a:t>number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4727"/>
            <a:ext cx="10148454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2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0434"/>
            <a:ext cx="10383982" cy="1006475"/>
          </a:xfrm>
        </p:spPr>
        <p:txBody>
          <a:bodyPr/>
          <a:lstStyle/>
          <a:p>
            <a:r>
              <a:rPr lang="en-GB" dirty="0" smtClean="0"/>
              <a:t>Eppler423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46910"/>
            <a:ext cx="10383982" cy="55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8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9-06-19-05-46-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1"/>
            <a:ext cx="11623964" cy="6262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5226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</TotalTime>
  <Words>729</Words>
  <Application>Microsoft Office PowerPoint</Application>
  <PresentationFormat>Widescreen</PresentationFormat>
  <Paragraphs>221</Paragraphs>
  <Slides>47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Times New Roman</vt:lpstr>
      <vt:lpstr>Office Theme</vt:lpstr>
      <vt:lpstr>Aerodynamic design</vt:lpstr>
      <vt:lpstr>Wing configuration</vt:lpstr>
      <vt:lpstr>Design Criterion</vt:lpstr>
      <vt:lpstr>Airfoil selection</vt:lpstr>
      <vt:lpstr>Analyzed airfoils</vt:lpstr>
      <vt:lpstr>PowerPoint Presentation</vt:lpstr>
      <vt:lpstr>Polar graph with difference Reylonds number</vt:lpstr>
      <vt:lpstr>Eppler423</vt:lpstr>
      <vt:lpstr>PowerPoint Presentation</vt:lpstr>
      <vt:lpstr>Polar graph with difference Reylonds number</vt:lpstr>
      <vt:lpstr>Aerodynamic analysis</vt:lpstr>
      <vt:lpstr>PowerPoint Presentation</vt:lpstr>
      <vt:lpstr>Investigating goals and requirements</vt:lpstr>
      <vt:lpstr>PowerPoint Presentation</vt:lpstr>
      <vt:lpstr>Design parameters</vt:lpstr>
      <vt:lpstr>Results</vt:lpstr>
      <vt:lpstr>Plane analysis(NACA0015)</vt:lpstr>
      <vt:lpstr>Plane analysis(Eppler423)</vt:lpstr>
      <vt:lpstr>Quick comparison between 2 airfoils</vt:lpstr>
      <vt:lpstr>Optimization for aerodynamic stability</vt:lpstr>
      <vt:lpstr>PowerPoint Presentation</vt:lpstr>
      <vt:lpstr>PowerPoint Presentation</vt:lpstr>
      <vt:lpstr>Final Results</vt:lpstr>
      <vt:lpstr>i. Foil characteristics</vt:lpstr>
      <vt:lpstr>PowerPoint Presentation</vt:lpstr>
      <vt:lpstr>ii. Lift Vs alpha</vt:lpstr>
      <vt:lpstr>PowerPoint Presentation</vt:lpstr>
      <vt:lpstr>PowerPoint Presentation</vt:lpstr>
      <vt:lpstr>PowerPoint Presentation</vt:lpstr>
      <vt:lpstr>PowerPoint Presentation</vt:lpstr>
      <vt:lpstr>Stability Analysis</vt:lpstr>
      <vt:lpstr>PowerPoint Presentation</vt:lpstr>
      <vt:lpstr>Stability analysis:</vt:lpstr>
      <vt:lpstr>Longitudinal derivatives from Xflr5:</vt:lpstr>
      <vt:lpstr>Root locus for longitudinal</vt:lpstr>
      <vt:lpstr>PowerPoint Presentation</vt:lpstr>
      <vt:lpstr>Time response characteristics</vt:lpstr>
      <vt:lpstr>Time response characteristics</vt:lpstr>
      <vt:lpstr>Time response characteristics</vt:lpstr>
      <vt:lpstr>Lateral derivatives from Xflr5</vt:lpstr>
      <vt:lpstr>Root locus for lateral</vt:lpstr>
      <vt:lpstr>PowerPoint Presentation</vt:lpstr>
      <vt:lpstr>Time response characteristics</vt:lpstr>
      <vt:lpstr>Time response characteristics</vt:lpstr>
      <vt:lpstr>Time response characteristics</vt:lpstr>
      <vt:lpstr>Longitudinal simulation</vt:lpstr>
      <vt:lpstr>Lateral 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Aerodynamic design</dc:title>
  <dc:creator>mohamed nakash</dc:creator>
  <cp:lastModifiedBy>mohamed nakash</cp:lastModifiedBy>
  <cp:revision>48</cp:revision>
  <dcterms:created xsi:type="dcterms:W3CDTF">2019-06-20T22:43:33Z</dcterms:created>
  <dcterms:modified xsi:type="dcterms:W3CDTF">2019-07-01T18:15:41Z</dcterms:modified>
</cp:coreProperties>
</file>